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jpeg"/>
  <Override PartName="/ppt/notesSlides/notesSlide4.xml" ContentType="application/vnd.openxmlformats-officedocument.presentationml.notesSlide+xml"/>
  <Override PartName="/ppt/media/image3.jpg" ContentType="image/jpeg"/>
  <Override PartName="/ppt/notesSlides/notesSlide5.xml" ContentType="application/vnd.openxmlformats-officedocument.presentationml.notesSlide+xml"/>
  <Override PartName="/ppt/media/image5.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92" r:id="rId5"/>
    <p:sldId id="275" r:id="rId6"/>
    <p:sldId id="276" r:id="rId7"/>
    <p:sldId id="277" r:id="rId8"/>
    <p:sldId id="288" r:id="rId9"/>
    <p:sldId id="278" r:id="rId10"/>
    <p:sldId id="296" r:id="rId11"/>
    <p:sldId id="294" r:id="rId12"/>
    <p:sldId id="297" r:id="rId13"/>
    <p:sldId id="298" r:id="rId14"/>
    <p:sldId id="299" r:id="rId15"/>
    <p:sldId id="300" r:id="rId16"/>
    <p:sldId id="293" r:id="rId17"/>
    <p:sldId id="30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p:scale>
          <a:sx n="75" d="100"/>
          <a:sy n="75" d="100"/>
        </p:scale>
        <p:origin x="974" y="221"/>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4/8/2025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4/8/2025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B9CB6-3649-FA96-BED9-E87C6D283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5C12C-F47E-9738-C7CF-4DD24A3ED29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E966D20-B9C1-4197-4ACD-BA7891BF04C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E374F2E-7A22-E151-4769-C608366A24F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3669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DC0B0-E0D6-B942-728A-1876B0E8A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F9A354-C384-6D9C-C5C2-D58A1F165E3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D45AB95-D428-3580-7A13-04CDAAB8F81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D47212D-5220-C2C2-809B-DB79CE0A439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393416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FD6BF-09A7-4180-DA3B-BC795B37B3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036C89-B6DF-06BD-92AC-43CE554674C3}"/>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1A29C3D-FE72-3726-D40F-1590F5D53BD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FFA4E57-A685-329B-7B06-1639C34CB07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280111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BA00E-1DF5-84D7-F6AC-615F1EBCC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A16D8-460E-79A0-FCC9-49B28983280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F733FEC-9EA4-40AA-854C-5CFC461BF8E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8416404-8247-4F6B-D12B-71EE7533EF7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379328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AB3B6-A06D-68B9-FA2B-DD6D9FACA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9F0AC-FFC0-114F-1BD5-0F62890D78D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27BD4BA-6185-D10A-A991-0A8158E6E11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A2E8F55-C219-3EEF-6333-CC77FBC9EBA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006159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Layout" Target="../slideLayouts/slideLayout16.xml"/><Relationship Id="rId5" Type="http://schemas.openxmlformats.org/officeDocument/2006/relationships/image" Target="../media/image3.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pPr algn="ctr"/>
            <a:r>
              <a:rPr lang="en-US" dirty="0"/>
              <a:t>Online Beauty and Skincare Shop</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3704412" cy="795028"/>
          </a:xfrm>
        </p:spPr>
        <p:txBody>
          <a:bodyPr/>
          <a:lstStyle/>
          <a:p>
            <a:r>
              <a:rPr lang="en-US" dirty="0"/>
              <a:t>Guided by:-</a:t>
            </a:r>
          </a:p>
          <a:p>
            <a:r>
              <a:rPr lang="en-US" dirty="0" err="1"/>
              <a:t>Dr.Ruchita</a:t>
            </a:r>
            <a:r>
              <a:rPr lang="en-US" dirty="0"/>
              <a:t> Shah</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5" name="Picture Placeholder 4">
            <a:extLst>
              <a:ext uri="{FF2B5EF4-FFF2-40B4-BE49-F238E27FC236}">
                <a16:creationId xmlns:a16="http://schemas.microsoft.com/office/drawing/2014/main" id="{7FBD0BA7-2F61-17F9-A827-1DDC94A39CD4}"/>
              </a:ext>
            </a:extLst>
          </p:cNvPr>
          <p:cNvPicPr>
            <a:picLocks noGrp="1" noChangeAspect="1"/>
          </p:cNvPicPr>
          <p:nvPr>
            <p:ph type="pic" sz="quarter" idx="47"/>
          </p:nvPr>
        </p:nvPicPr>
        <p:blipFill>
          <a:blip r:embed="rId3"/>
          <a:srcRect l="25542" r="25542"/>
          <a:stretch>
            <a:fillRect/>
          </a:stretch>
        </p:blipFill>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F7320-AEDA-1667-01C1-60A11947492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78FB83-8398-AA44-0251-1A2006A8F715}"/>
              </a:ext>
            </a:extLst>
          </p:cNvPr>
          <p:cNvSpPr>
            <a:spLocks noGrp="1"/>
          </p:cNvSpPr>
          <p:nvPr>
            <p:ph type="sldNum" sz="quarter" idx="31"/>
          </p:nvPr>
        </p:nvSpPr>
        <p:spPr/>
        <p:txBody>
          <a:bodyPr/>
          <a:lstStyle/>
          <a:p>
            <a:fld id="{47FEACEE-25B4-4A2D-B147-27296E36371D}" type="slidenum">
              <a:rPr lang="en-US" altLang="zh-CN" noProof="0" smtClean="0"/>
              <a:pPr/>
              <a:t>10</a:t>
            </a:fld>
            <a:endParaRPr lang="en-US" altLang="zh-CN" noProof="0" dirty="0"/>
          </a:p>
        </p:txBody>
      </p:sp>
      <p:sp>
        <p:nvSpPr>
          <p:cNvPr id="2" name="TextBox 1">
            <a:extLst>
              <a:ext uri="{FF2B5EF4-FFF2-40B4-BE49-F238E27FC236}">
                <a16:creationId xmlns:a16="http://schemas.microsoft.com/office/drawing/2014/main" id="{F9ECF04B-DD1E-9CA2-66F4-352F2201D330}"/>
              </a:ext>
            </a:extLst>
          </p:cNvPr>
          <p:cNvSpPr txBox="1"/>
          <p:nvPr/>
        </p:nvSpPr>
        <p:spPr>
          <a:xfrm>
            <a:off x="1501422" y="2598003"/>
            <a:ext cx="2381956" cy="830997"/>
          </a:xfrm>
          <a:prstGeom prst="rect">
            <a:avLst/>
          </a:prstGeom>
        </p:spPr>
        <p:txBody>
          <a:bodyPr wrap="square" rtlCol="0">
            <a:spAutoFit/>
          </a:bodyPr>
          <a:lstStyle/>
          <a:p>
            <a:pPr marL="0" indent="0" algn="ctr">
              <a:lnSpc>
                <a:spcPct val="100000"/>
              </a:lnSpc>
              <a:spcBef>
                <a:spcPts val="0"/>
              </a:spcBef>
              <a:buFontTx/>
              <a:buNone/>
            </a:pPr>
            <a:r>
              <a:rPr lang="en-US" sz="2400" b="1" dirty="0">
                <a:ea typeface="微软雅黑"/>
                <a:cs typeface="Posterama" panose="020B0504020200020000" pitchFamily="34" charset="0"/>
              </a:rPr>
              <a:t>E-r</a:t>
            </a:r>
          </a:p>
          <a:p>
            <a:pPr marL="0" indent="0" algn="ctr">
              <a:lnSpc>
                <a:spcPct val="100000"/>
              </a:lnSpc>
              <a:spcBef>
                <a:spcPts val="0"/>
              </a:spcBef>
              <a:buFontTx/>
              <a:buNone/>
            </a:pPr>
            <a:r>
              <a:rPr lang="en-US" sz="2400" b="1" dirty="0">
                <a:ea typeface="微软雅黑"/>
                <a:cs typeface="Posterama" panose="020B0504020200020000" pitchFamily="34" charset="0"/>
              </a:rPr>
              <a:t> Diagram</a:t>
            </a:r>
            <a:endParaRPr lang="en-IN" sz="2400" b="1" dirty="0">
              <a:ea typeface="微软雅黑"/>
              <a:cs typeface="Posterama" panose="020B0504020200020000" pitchFamily="34" charset="0"/>
            </a:endParaRPr>
          </a:p>
        </p:txBody>
      </p:sp>
      <p:pic>
        <p:nvPicPr>
          <p:cNvPr id="6" name="Picture 5" descr="A_Entity-Relationship_(ER)_diagram_for_an_online_o.png"/>
          <p:cNvPicPr>
            <a:picLocks noChangeAspect="1"/>
          </p:cNvPicPr>
          <p:nvPr/>
        </p:nvPicPr>
        <p:blipFill>
          <a:blip r:embed="rId3"/>
          <a:stretch>
            <a:fillRect/>
          </a:stretch>
        </p:blipFill>
        <p:spPr>
          <a:xfrm>
            <a:off x="5384800" y="863600"/>
            <a:ext cx="6522720" cy="5130800"/>
          </a:xfrm>
          <a:prstGeom prst="rect">
            <a:avLst/>
          </a:prstGeom>
        </p:spPr>
      </p:pic>
    </p:spTree>
    <p:extLst>
      <p:ext uri="{BB962C8B-B14F-4D97-AF65-F5344CB8AC3E}">
        <p14:creationId xmlns:p14="http://schemas.microsoft.com/office/powerpoint/2010/main" val="99594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1F950-EBF7-B443-BDAB-30246BBDD2E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91F736-3F9C-E074-CF10-4C163AAFB228}"/>
              </a:ext>
            </a:extLst>
          </p:cNvPr>
          <p:cNvSpPr>
            <a:spLocks noGrp="1"/>
          </p:cNvSpPr>
          <p:nvPr>
            <p:ph type="sldNum" sz="quarter" idx="31"/>
          </p:nvPr>
        </p:nvSpPr>
        <p:spPr/>
        <p:txBody>
          <a:bodyPr/>
          <a:lstStyle/>
          <a:p>
            <a:fld id="{47FEACEE-25B4-4A2D-B147-27296E36371D}" type="slidenum">
              <a:rPr lang="en-US" altLang="zh-CN" noProof="0" smtClean="0"/>
              <a:pPr/>
              <a:t>11</a:t>
            </a:fld>
            <a:endParaRPr lang="en-US" altLang="zh-CN" noProof="0" dirty="0"/>
          </a:p>
        </p:txBody>
      </p:sp>
      <p:sp>
        <p:nvSpPr>
          <p:cNvPr id="2" name="TextBox 1">
            <a:extLst>
              <a:ext uri="{FF2B5EF4-FFF2-40B4-BE49-F238E27FC236}">
                <a16:creationId xmlns:a16="http://schemas.microsoft.com/office/drawing/2014/main" id="{3B146B8E-4179-FAD8-4A12-61106DD064BC}"/>
              </a:ext>
            </a:extLst>
          </p:cNvPr>
          <p:cNvSpPr txBox="1"/>
          <p:nvPr/>
        </p:nvSpPr>
        <p:spPr>
          <a:xfrm>
            <a:off x="1501422" y="2598003"/>
            <a:ext cx="2381956" cy="830997"/>
          </a:xfrm>
          <a:prstGeom prst="rect">
            <a:avLst/>
          </a:prstGeom>
        </p:spPr>
        <p:txBody>
          <a:bodyPr wrap="square" rtlCol="0">
            <a:spAutoFit/>
          </a:bodyPr>
          <a:lstStyle/>
          <a:p>
            <a:pPr marL="0" indent="0" algn="ctr">
              <a:lnSpc>
                <a:spcPct val="100000"/>
              </a:lnSpc>
              <a:spcBef>
                <a:spcPts val="0"/>
              </a:spcBef>
              <a:buFontTx/>
              <a:buNone/>
            </a:pPr>
            <a:r>
              <a:rPr lang="en-US" sz="2400" b="1" dirty="0">
                <a:ea typeface="微软雅黑"/>
                <a:cs typeface="Posterama" panose="020B0504020200020000" pitchFamily="34" charset="0"/>
              </a:rPr>
              <a:t>DFD</a:t>
            </a:r>
          </a:p>
          <a:p>
            <a:pPr marL="0" indent="0" algn="ctr">
              <a:lnSpc>
                <a:spcPct val="100000"/>
              </a:lnSpc>
              <a:spcBef>
                <a:spcPts val="0"/>
              </a:spcBef>
              <a:buFontTx/>
              <a:buNone/>
            </a:pPr>
            <a:r>
              <a:rPr lang="en-US" sz="2400" b="1" dirty="0">
                <a:ea typeface="微软雅黑"/>
                <a:cs typeface="Posterama" panose="020B0504020200020000" pitchFamily="34" charset="0"/>
              </a:rPr>
              <a:t>(0 level)Diagram</a:t>
            </a:r>
            <a:endParaRPr lang="en-IN" sz="2400" b="1" dirty="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909DBE34-28AD-A9CE-B095-6D3EE57C3D0B}"/>
              </a:ext>
            </a:extLst>
          </p:cNvPr>
          <p:cNvPicPr>
            <a:picLocks noChangeAspect="1"/>
          </p:cNvPicPr>
          <p:nvPr/>
        </p:nvPicPr>
        <p:blipFill>
          <a:blip r:embed="rId3"/>
          <a:stretch>
            <a:fillRect/>
          </a:stretch>
        </p:blipFill>
        <p:spPr>
          <a:xfrm>
            <a:off x="5201920" y="1087120"/>
            <a:ext cx="6644640" cy="4876800"/>
          </a:xfrm>
          <a:prstGeom prst="rect">
            <a:avLst/>
          </a:prstGeom>
        </p:spPr>
      </p:pic>
    </p:spTree>
    <p:extLst>
      <p:ext uri="{BB962C8B-B14F-4D97-AF65-F5344CB8AC3E}">
        <p14:creationId xmlns:p14="http://schemas.microsoft.com/office/powerpoint/2010/main" val="363436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0CF65-BCEF-F796-AB98-492C196EE44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57FC1C-862E-90D1-5290-BC6C34B61B4B}"/>
              </a:ext>
            </a:extLst>
          </p:cNvPr>
          <p:cNvSpPr>
            <a:spLocks noGrp="1"/>
          </p:cNvSpPr>
          <p:nvPr>
            <p:ph type="sldNum" sz="quarter" idx="31"/>
          </p:nvPr>
        </p:nvSpPr>
        <p:spPr/>
        <p:txBody>
          <a:bodyPr/>
          <a:lstStyle/>
          <a:p>
            <a:fld id="{47FEACEE-25B4-4A2D-B147-27296E36371D}" type="slidenum">
              <a:rPr lang="en-US" altLang="zh-CN" noProof="0" smtClean="0"/>
              <a:pPr/>
              <a:t>12</a:t>
            </a:fld>
            <a:endParaRPr lang="en-US" altLang="zh-CN" noProof="0" dirty="0"/>
          </a:p>
        </p:txBody>
      </p:sp>
      <p:sp>
        <p:nvSpPr>
          <p:cNvPr id="2" name="TextBox 1">
            <a:extLst>
              <a:ext uri="{FF2B5EF4-FFF2-40B4-BE49-F238E27FC236}">
                <a16:creationId xmlns:a16="http://schemas.microsoft.com/office/drawing/2014/main" id="{F9D5790D-F10C-F1A6-2CC0-0029F293AACB}"/>
              </a:ext>
            </a:extLst>
          </p:cNvPr>
          <p:cNvSpPr txBox="1"/>
          <p:nvPr/>
        </p:nvSpPr>
        <p:spPr>
          <a:xfrm>
            <a:off x="1501422" y="2598003"/>
            <a:ext cx="2381956" cy="830997"/>
          </a:xfrm>
          <a:prstGeom prst="rect">
            <a:avLst/>
          </a:prstGeom>
        </p:spPr>
        <p:txBody>
          <a:bodyPr wrap="square" rtlCol="0">
            <a:spAutoFit/>
          </a:bodyPr>
          <a:lstStyle/>
          <a:p>
            <a:pPr marL="0" indent="0" algn="ctr">
              <a:lnSpc>
                <a:spcPct val="100000"/>
              </a:lnSpc>
              <a:spcBef>
                <a:spcPts val="0"/>
              </a:spcBef>
              <a:buFontTx/>
              <a:buNone/>
            </a:pPr>
            <a:r>
              <a:rPr lang="en-US" sz="2400" b="1" dirty="0">
                <a:ea typeface="微软雅黑"/>
                <a:cs typeface="Posterama" panose="020B0504020200020000" pitchFamily="34" charset="0"/>
              </a:rPr>
              <a:t>DFD</a:t>
            </a:r>
          </a:p>
          <a:p>
            <a:pPr marL="0" indent="0" algn="ctr">
              <a:lnSpc>
                <a:spcPct val="100000"/>
              </a:lnSpc>
              <a:spcBef>
                <a:spcPts val="0"/>
              </a:spcBef>
              <a:buFontTx/>
              <a:buNone/>
            </a:pPr>
            <a:r>
              <a:rPr lang="en-US" sz="2400" b="1" dirty="0">
                <a:ea typeface="微软雅黑"/>
                <a:cs typeface="Posterama" panose="020B0504020200020000" pitchFamily="34" charset="0"/>
              </a:rPr>
              <a:t>(1 level)Diagram</a:t>
            </a:r>
            <a:endParaRPr lang="en-IN" sz="2400" b="1" dirty="0">
              <a:ea typeface="微软雅黑"/>
              <a:cs typeface="Posterama" panose="020B0504020200020000" pitchFamily="34" charset="0"/>
            </a:endParaRPr>
          </a:p>
        </p:txBody>
      </p:sp>
      <p:pic>
        <p:nvPicPr>
          <p:cNvPr id="6" name="Picture 5">
            <a:extLst>
              <a:ext uri="{FF2B5EF4-FFF2-40B4-BE49-F238E27FC236}">
                <a16:creationId xmlns:a16="http://schemas.microsoft.com/office/drawing/2014/main" id="{9C543B55-39E4-01B4-EF74-8583E29B10F4}"/>
              </a:ext>
            </a:extLst>
          </p:cNvPr>
          <p:cNvPicPr>
            <a:picLocks noChangeAspect="1"/>
          </p:cNvPicPr>
          <p:nvPr/>
        </p:nvPicPr>
        <p:blipFill>
          <a:blip r:embed="rId3"/>
          <a:stretch>
            <a:fillRect/>
          </a:stretch>
        </p:blipFill>
        <p:spPr>
          <a:xfrm>
            <a:off x="5135880" y="960120"/>
            <a:ext cx="6858000" cy="4937760"/>
          </a:xfrm>
          <a:prstGeom prst="rect">
            <a:avLst/>
          </a:prstGeom>
        </p:spPr>
      </p:pic>
    </p:spTree>
    <p:extLst>
      <p:ext uri="{BB962C8B-B14F-4D97-AF65-F5344CB8AC3E}">
        <p14:creationId xmlns:p14="http://schemas.microsoft.com/office/powerpoint/2010/main" val="1911850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594740" y="1"/>
            <a:ext cx="6599429" cy="1066800"/>
          </a:xfrm>
        </p:spPr>
        <p:txBody>
          <a:bodyPr/>
          <a:lstStyle/>
          <a:p>
            <a:r>
              <a:rPr lang="en-US" dirty="0"/>
              <a:t>Data Dictionary</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4508004" y="1122816"/>
            <a:ext cx="6772900" cy="5039089"/>
          </a:xfrm>
        </p:spPr>
        <p:txBody>
          <a:bodyPr/>
          <a:lstStyle/>
          <a:p>
            <a:pPr marL="285750" indent="-285750">
              <a:buFont typeface="Arial" panose="020B0604020202020204" pitchFamily="34" charset="0"/>
              <a:buChar char="•"/>
            </a:pPr>
            <a:r>
              <a:rPr lang="en-US" sz="1800" b="1" dirty="0"/>
              <a:t>Customer</a:t>
            </a:r>
            <a:br>
              <a:rPr lang="en-US" sz="1800" dirty="0"/>
            </a:br>
            <a:r>
              <a:rPr lang="en-US" sz="1800" dirty="0"/>
              <a:t>Stores user information like name, email, password, and address for login and order processing.</a:t>
            </a:r>
          </a:p>
          <a:p>
            <a:pPr marL="285750" indent="-285750">
              <a:buFont typeface="Arial" panose="020B0604020202020204" pitchFamily="34" charset="0"/>
              <a:buChar char="•"/>
            </a:pPr>
            <a:r>
              <a:rPr lang="en-US" sz="1800" b="1" dirty="0"/>
              <a:t>Product</a:t>
            </a:r>
            <a:br>
              <a:rPr lang="en-US" sz="1800" dirty="0"/>
            </a:br>
            <a:r>
              <a:rPr lang="en-US" sz="1800" dirty="0"/>
              <a:t>Contains product details including name, price, description, stock, and category.</a:t>
            </a:r>
          </a:p>
          <a:p>
            <a:pPr marL="285750" indent="-285750">
              <a:buFont typeface="Arial" panose="020B0604020202020204" pitchFamily="34" charset="0"/>
              <a:buChar char="•"/>
            </a:pPr>
            <a:r>
              <a:rPr lang="en-US" sz="1800" b="1" dirty="0"/>
              <a:t>Cart</a:t>
            </a:r>
            <a:br>
              <a:rPr lang="en-US" sz="1800" dirty="0"/>
            </a:br>
            <a:r>
              <a:rPr lang="en-US" sz="1800" dirty="0"/>
              <a:t>Holds products temporarily added by customers before placing an order.</a:t>
            </a:r>
          </a:p>
          <a:p>
            <a:pPr marL="285750" indent="-285750">
              <a:buFont typeface="Arial" panose="020B0604020202020204" pitchFamily="34" charset="0"/>
              <a:buChar char="•"/>
            </a:pPr>
            <a:r>
              <a:rPr lang="en-US" sz="1800" b="1" dirty="0"/>
              <a:t>Order</a:t>
            </a:r>
            <a:br>
              <a:rPr lang="en-US" sz="1800" dirty="0"/>
            </a:br>
            <a:r>
              <a:rPr lang="en-US" sz="1800" dirty="0"/>
              <a:t>Records customer orders with date, total amount, and current status.</a:t>
            </a:r>
          </a:p>
          <a:p>
            <a:pPr marL="285750" indent="-285750">
              <a:buFont typeface="Arial" panose="020B0604020202020204" pitchFamily="34" charset="0"/>
              <a:buChar char="•"/>
            </a:pPr>
            <a:r>
              <a:rPr lang="en-US" sz="1800" b="1" dirty="0"/>
              <a:t>OrderDetails</a:t>
            </a:r>
            <a:br>
              <a:rPr lang="en-US" sz="1800" dirty="0"/>
            </a:br>
            <a:r>
              <a:rPr lang="en-US" sz="1800" dirty="0"/>
              <a:t>Lists individual products and quantities within a specific order.</a:t>
            </a:r>
          </a:p>
          <a:p>
            <a:pPr marL="285750" indent="-285750">
              <a:buFont typeface="Arial" panose="020B0604020202020204" pitchFamily="34" charset="0"/>
              <a:buChar char="•"/>
            </a:pPr>
            <a:r>
              <a:rPr lang="en-US" sz="1800" b="1" dirty="0"/>
              <a:t>Payment</a:t>
            </a:r>
            <a:br>
              <a:rPr lang="en-US" sz="1800" dirty="0"/>
            </a:br>
            <a:r>
              <a:rPr lang="en-US" sz="1800" dirty="0"/>
              <a:t>Stores payment info such as amount, method, and payment status.</a:t>
            </a:r>
          </a:p>
          <a:p>
            <a:pPr marL="285750" indent="-285750">
              <a:buFont typeface="Arial" panose="020B0604020202020204" pitchFamily="34" charset="0"/>
              <a:buChar char="•"/>
            </a:pPr>
            <a:r>
              <a:rPr lang="en-US" sz="1800" b="1" dirty="0"/>
              <a:t>Review</a:t>
            </a:r>
            <a:br>
              <a:rPr lang="en-US" sz="1800" dirty="0"/>
            </a:br>
            <a:r>
              <a:rPr lang="en-US" sz="1800" dirty="0"/>
              <a:t>Captures customer ratings and feedback for purchased products.</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13</a:t>
            </a:fld>
            <a:endParaRPr lang="en-US" altLang="zh-CN" dirty="0"/>
          </a:p>
        </p:txBody>
      </p:sp>
      <p:pic>
        <p:nvPicPr>
          <p:cNvPr id="10" name="Picture Placeholder 9">
            <a:extLst>
              <a:ext uri="{FF2B5EF4-FFF2-40B4-BE49-F238E27FC236}">
                <a16:creationId xmlns:a16="http://schemas.microsoft.com/office/drawing/2014/main" id="{4BDBB809-210C-1C7A-9A8A-CD852748BC86}"/>
              </a:ext>
            </a:extLst>
          </p:cNvPr>
          <p:cNvPicPr>
            <a:picLocks noGrp="1" noChangeAspect="1"/>
          </p:cNvPicPr>
          <p:nvPr>
            <p:ph type="pic" sz="quarter" idx="51"/>
          </p:nvPr>
        </p:nvPicPr>
        <p:blipFill>
          <a:blip r:embed="rId3"/>
          <a:srcRect l="5996" r="5996"/>
          <a:stretch>
            <a:fillRect/>
          </a:stretch>
        </p:blipFill>
        <p:spPr/>
      </p:pic>
    </p:spTree>
    <p:extLst>
      <p:ext uri="{BB962C8B-B14F-4D97-AF65-F5344CB8AC3E}">
        <p14:creationId xmlns:p14="http://schemas.microsoft.com/office/powerpoint/2010/main" val="41821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95C42AEF-9CD3-175F-C78A-8E379B01976B}"/>
              </a:ext>
            </a:extLst>
          </p:cNvPr>
          <p:cNvPicPr>
            <a:picLocks noGrp="1" noChangeAspect="1"/>
          </p:cNvPicPr>
          <p:nvPr>
            <p:ph type="pic" sz="quarter" idx="48"/>
          </p:nvPr>
        </p:nvPicPr>
        <p:blipFill>
          <a:blip r:embed="rId2"/>
          <a:srcRect l="637" r="637"/>
          <a:stretch>
            <a:fillRect/>
          </a:stretch>
        </p:blipFill>
        <p:spPr/>
      </p:pic>
      <p:pic>
        <p:nvPicPr>
          <p:cNvPr id="9" name="Picture Placeholder 8">
            <a:extLst>
              <a:ext uri="{FF2B5EF4-FFF2-40B4-BE49-F238E27FC236}">
                <a16:creationId xmlns:a16="http://schemas.microsoft.com/office/drawing/2014/main" id="{3193B61A-24FE-3C04-1A90-240817F195D7}"/>
              </a:ext>
            </a:extLst>
          </p:cNvPr>
          <p:cNvPicPr>
            <a:picLocks noGrp="1" noChangeAspect="1"/>
          </p:cNvPicPr>
          <p:nvPr>
            <p:ph type="pic" sz="quarter" idx="49"/>
          </p:nvPr>
        </p:nvPicPr>
        <p:blipFill>
          <a:blip r:embed="rId3"/>
          <a:srcRect l="17996" r="17996"/>
          <a:stretch>
            <a:fillRect/>
          </a:stretch>
        </p:blipFill>
        <p:spPr/>
      </p:pic>
      <p:pic>
        <p:nvPicPr>
          <p:cNvPr id="15" name="Picture Placeholder 14">
            <a:extLst>
              <a:ext uri="{FF2B5EF4-FFF2-40B4-BE49-F238E27FC236}">
                <a16:creationId xmlns:a16="http://schemas.microsoft.com/office/drawing/2014/main" id="{7A8C823D-BC7E-F19F-A8D8-4E0FC7A059F0}"/>
              </a:ext>
            </a:extLst>
          </p:cNvPr>
          <p:cNvPicPr>
            <a:picLocks noGrp="1" noChangeAspect="1"/>
          </p:cNvPicPr>
          <p:nvPr>
            <p:ph type="pic" sz="quarter" idx="50"/>
          </p:nvPr>
        </p:nvPicPr>
        <p:blipFill>
          <a:blip r:embed="rId4"/>
          <a:srcRect l="12389" r="12389"/>
          <a:stretch>
            <a:fillRect/>
          </a:stretch>
        </p:blipFill>
        <p:spPr/>
      </p:pic>
      <p:pic>
        <p:nvPicPr>
          <p:cNvPr id="13" name="Picture Placeholder 12">
            <a:extLst>
              <a:ext uri="{FF2B5EF4-FFF2-40B4-BE49-F238E27FC236}">
                <a16:creationId xmlns:a16="http://schemas.microsoft.com/office/drawing/2014/main" id="{4DFC54A3-E223-AABD-C2A2-84EF247A01B9}"/>
              </a:ext>
            </a:extLst>
          </p:cNvPr>
          <p:cNvPicPr>
            <a:picLocks noGrp="1" noChangeAspect="1"/>
          </p:cNvPicPr>
          <p:nvPr>
            <p:ph type="pic" sz="quarter" idx="51"/>
          </p:nvPr>
        </p:nvPicPr>
        <p:blipFill>
          <a:blip r:embed="rId5"/>
          <a:srcRect t="6061" b="6061"/>
          <a:stretch>
            <a:fillRect/>
          </a:stretch>
        </p:blipFill>
        <p:spPr/>
      </p:pic>
      <p:sp>
        <p:nvSpPr>
          <p:cNvPr id="6" name="Text Placeholder 5">
            <a:extLst>
              <a:ext uri="{FF2B5EF4-FFF2-40B4-BE49-F238E27FC236}">
                <a16:creationId xmlns:a16="http://schemas.microsoft.com/office/drawing/2014/main" id="{11539D63-8576-8D39-42EB-C0A33A05ADF6}"/>
              </a:ext>
            </a:extLst>
          </p:cNvPr>
          <p:cNvSpPr>
            <a:spLocks noGrp="1"/>
          </p:cNvSpPr>
          <p:nvPr>
            <p:ph type="body" sz="quarter" idx="27"/>
          </p:nvPr>
        </p:nvSpPr>
        <p:spPr>
          <a:xfrm>
            <a:off x="7437120" y="3319670"/>
            <a:ext cx="4754880" cy="1879791"/>
          </a:xfrm>
        </p:spPr>
        <p:txBody>
          <a:bodyPr/>
          <a:lstStyle/>
          <a:p>
            <a:r>
              <a:rPr lang="en-US" dirty="0"/>
              <a:t>Represented by:-</a:t>
            </a:r>
          </a:p>
          <a:p>
            <a:r>
              <a:rPr lang="en-US" dirty="0"/>
              <a:t>Sneha Solanki-240160510048</a:t>
            </a:r>
            <a:endParaRPr lang="en-IN" dirty="0"/>
          </a:p>
        </p:txBody>
      </p:sp>
      <p:sp>
        <p:nvSpPr>
          <p:cNvPr id="7" name="Title 6">
            <a:extLst>
              <a:ext uri="{FF2B5EF4-FFF2-40B4-BE49-F238E27FC236}">
                <a16:creationId xmlns:a16="http://schemas.microsoft.com/office/drawing/2014/main" id="{CC888E28-12CB-E74C-8D3E-E0A0FBD4E37A}"/>
              </a:ext>
            </a:extLst>
          </p:cNvPr>
          <p:cNvSpPr>
            <a:spLocks noGrp="1"/>
          </p:cNvSpPr>
          <p:nvPr>
            <p:ph type="title"/>
          </p:nvPr>
        </p:nvSpPr>
        <p:spPr/>
        <p:txBody>
          <a:bodyPr/>
          <a:lstStyle/>
          <a:p>
            <a:r>
              <a:rPr lang="en-US" dirty="0">
                <a:latin typeface="+mn-lt"/>
              </a:rPr>
              <a:t>Thank You</a:t>
            </a:r>
            <a:endParaRPr lang="en-IN" dirty="0">
              <a:latin typeface="+mn-lt"/>
            </a:endParaRPr>
          </a:p>
        </p:txBody>
      </p:sp>
    </p:spTree>
    <p:extLst>
      <p:ext uri="{BB962C8B-B14F-4D97-AF65-F5344CB8AC3E}">
        <p14:creationId xmlns:p14="http://schemas.microsoft.com/office/powerpoint/2010/main" val="1252018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6285315" y="1092647"/>
            <a:ext cx="1913128" cy="1054727"/>
          </a:xfrm>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IN" dirty="0"/>
              <a:t>Existing System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IN" dirty="0"/>
              <a:t>Scope of New Project</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IN" dirty="0"/>
              <a:t>Flowchart</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IN" dirty="0"/>
              <a:t>. ER Diagram</a:t>
            </a:r>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4" name="TextBox 3">
            <a:extLst>
              <a:ext uri="{FF2B5EF4-FFF2-40B4-BE49-F238E27FC236}">
                <a16:creationId xmlns:a16="http://schemas.microsoft.com/office/drawing/2014/main" id="{CFA51D1A-69FE-3CAB-C2E6-099C00A5021F}"/>
              </a:ext>
            </a:extLst>
          </p:cNvPr>
          <p:cNvSpPr txBox="1"/>
          <p:nvPr/>
        </p:nvSpPr>
        <p:spPr>
          <a:xfrm>
            <a:off x="10667109" y="1224044"/>
            <a:ext cx="1512711" cy="923330"/>
          </a:xfrm>
          <a:prstGeom prst="rect">
            <a:avLst/>
          </a:prstGeom>
        </p:spPr>
        <p:txBody>
          <a:bodyPr wrap="square" rtlCol="0">
            <a:spAutoFit/>
          </a:bodyPr>
          <a:lstStyle/>
          <a:p>
            <a:pPr algn="ctr"/>
            <a:r>
              <a:rPr lang="en-IN" dirty="0"/>
              <a:t>Need for New System</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A46D5E54-9067-54B4-44BB-6059E429F10A}"/>
              </a:ext>
            </a:extLst>
          </p:cNvPr>
          <p:cNvSpPr txBox="1"/>
          <p:nvPr/>
        </p:nvSpPr>
        <p:spPr>
          <a:xfrm>
            <a:off x="5542843" y="3105834"/>
            <a:ext cx="1377245" cy="646331"/>
          </a:xfrm>
          <a:prstGeom prst="rect">
            <a:avLst/>
          </a:prstGeom>
        </p:spPr>
        <p:txBody>
          <a:bodyPr wrap="square" rtlCol="0">
            <a:spAutoFit/>
          </a:bodyPr>
          <a:lstStyle/>
          <a:p>
            <a:pPr marL="0" indent="0" algn="ctr">
              <a:lnSpc>
                <a:spcPct val="100000"/>
              </a:lnSpc>
              <a:spcBef>
                <a:spcPts val="0"/>
              </a:spcBef>
              <a:buFontTx/>
              <a:buNone/>
            </a:pPr>
            <a:r>
              <a:rPr lang="en-IN" dirty="0"/>
              <a:t>Objective of New Project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6" name="TextBox 5">
            <a:extLst>
              <a:ext uri="{FF2B5EF4-FFF2-40B4-BE49-F238E27FC236}">
                <a16:creationId xmlns:a16="http://schemas.microsoft.com/office/drawing/2014/main" id="{35A439A7-2913-5422-EF8C-C0B6686549F6}"/>
              </a:ext>
            </a:extLst>
          </p:cNvPr>
          <p:cNvSpPr txBox="1"/>
          <p:nvPr/>
        </p:nvSpPr>
        <p:spPr>
          <a:xfrm>
            <a:off x="6570133" y="4910667"/>
            <a:ext cx="1377245" cy="923330"/>
          </a:xfrm>
          <a:prstGeom prst="rect">
            <a:avLst/>
          </a:prstGeom>
        </p:spPr>
        <p:txBody>
          <a:bodyPr wrap="square" rtlCol="0">
            <a:spAutoFit/>
          </a:bodyPr>
          <a:lstStyle/>
          <a:p>
            <a:pPr algn="ctr"/>
            <a:r>
              <a:rPr lang="en-IN" dirty="0"/>
              <a:t>Use Case Diagram</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C5226364-849B-C06E-CFBB-6C2E67109F46}"/>
              </a:ext>
            </a:extLst>
          </p:cNvPr>
          <p:cNvSpPr txBox="1"/>
          <p:nvPr/>
        </p:nvSpPr>
        <p:spPr>
          <a:xfrm>
            <a:off x="10667109" y="5000978"/>
            <a:ext cx="1332980" cy="923330"/>
          </a:xfrm>
          <a:prstGeom prst="rect">
            <a:avLst/>
          </a:prstGeom>
        </p:spPr>
        <p:txBody>
          <a:bodyPr wrap="square" rtlCol="0">
            <a:spAutoFit/>
          </a:bodyPr>
          <a:lstStyle/>
          <a:p>
            <a:pPr algn="ctr"/>
            <a:r>
              <a:rPr lang="en-IN" dirty="0"/>
              <a:t>DFD Diagram</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832387"/>
            <a:ext cx="5117162" cy="1325563"/>
          </a:xfrm>
        </p:spPr>
        <p:txBody>
          <a:bodyPr/>
          <a:lstStyle/>
          <a:p>
            <a:r>
              <a:rPr lang="en-US" altLang="zh-CN" dirty="0">
                <a:latin typeface="+mn-lt"/>
              </a:rPr>
              <a:t>Introduction</a:t>
            </a:r>
            <a:endParaRPr lang="en-US" dirty="0">
              <a:latin typeface="+mn-lt"/>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2375351"/>
            <a:ext cx="4260180" cy="2919138"/>
          </a:xfrm>
        </p:spPr>
        <p:txBody>
          <a:bodyPr/>
          <a:lstStyle/>
          <a:p>
            <a:r>
              <a:rPr lang="en-US" sz="2000" dirty="0"/>
              <a:t>If customers like our beauty and skincare products, they can place an order and make payments online. After payment, they will receive an order confirmation code, which confirms their purchase. The admin can add new products, update details, or remove products from the store. Customers can view product information, leave reviews, and cancel orders if needed.</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9" name="Picture Placeholder 8">
            <a:extLst>
              <a:ext uri="{FF2B5EF4-FFF2-40B4-BE49-F238E27FC236}">
                <a16:creationId xmlns:a16="http://schemas.microsoft.com/office/drawing/2014/main" id="{0097AC23-C603-59D8-63FF-3616FAE3C18D}"/>
              </a:ext>
            </a:extLst>
          </p:cNvPr>
          <p:cNvPicPr>
            <a:picLocks noGrp="1" noChangeAspect="1"/>
          </p:cNvPicPr>
          <p:nvPr>
            <p:ph type="pic" sz="quarter" idx="51"/>
          </p:nvPr>
        </p:nvPicPr>
        <p:blipFill>
          <a:blip r:embed="rId3"/>
          <a:srcRect l="9221" r="9221"/>
          <a:stretch>
            <a:fillRect/>
          </a:stretch>
        </p:blipFill>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05600" y="555648"/>
            <a:ext cx="4904690" cy="5551641"/>
          </a:xfrm>
        </p:spPr>
        <p:txBody>
          <a:bodyPr/>
          <a:lstStyle/>
          <a:p>
            <a:r>
              <a:rPr lang="en-US" sz="2000" b="0" dirty="0">
                <a:latin typeface="+mn-lt"/>
              </a:rPr>
              <a:t>Currently, beauty and skincare products are mostly purchased offline. Customers have to visit a physical store, browse the available products, consult with staff, and then make a purchase. The availability of products depends on store timing, and sometimes staff are not available to assist, which can cause inconvenience and delays.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3012197"/>
            <a:ext cx="1570612" cy="869997"/>
          </a:xfrm>
        </p:spPr>
        <p:txBody>
          <a:bodyPr/>
          <a:lstStyle/>
          <a:p>
            <a:r>
              <a:rPr lang="en-IN" sz="2400" dirty="0"/>
              <a:t>Existing System</a:t>
            </a:r>
            <a:endParaRPr lang="en-US" sz="2400" dirty="0"/>
          </a:p>
        </p:txBody>
      </p:sp>
      <p:pic>
        <p:nvPicPr>
          <p:cNvPr id="5" name="Picture Placeholder 4">
            <a:extLst>
              <a:ext uri="{FF2B5EF4-FFF2-40B4-BE49-F238E27FC236}">
                <a16:creationId xmlns:a16="http://schemas.microsoft.com/office/drawing/2014/main" id="{30B13E8E-2A69-4059-AB95-A5419591FD12}"/>
              </a:ext>
            </a:extLst>
          </p:cNvPr>
          <p:cNvPicPr>
            <a:picLocks noGrp="1" noChangeAspect="1"/>
          </p:cNvPicPr>
          <p:nvPr>
            <p:ph type="pic" sz="quarter" idx="47"/>
          </p:nvPr>
        </p:nvPicPr>
        <p:blipFill>
          <a:blip r:embed="rId3"/>
          <a:srcRect l="6368" r="6368"/>
          <a:stretch>
            <a:fillRect/>
          </a:stretch>
        </p: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1116333"/>
            <a:ext cx="9823998" cy="1325563"/>
          </a:xfrm>
        </p:spPr>
        <p:txBody>
          <a:bodyPr/>
          <a:lstStyle/>
          <a:p>
            <a:r>
              <a:rPr lang="en-IN" dirty="0">
                <a:latin typeface="+mn-lt"/>
              </a:rPr>
              <a:t>Need for New System</a:t>
            </a:r>
            <a:endParaRPr lang="en-US" dirty="0">
              <a:latin typeface="+mn-lt"/>
            </a:endParaRP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19027" y="2237120"/>
            <a:ext cx="4959822" cy="2007158"/>
          </a:xfrm>
        </p:spPr>
        <p:txBody>
          <a:bodyPr/>
          <a:lstStyle/>
          <a:p>
            <a:r>
              <a:rPr lang="en-US" sz="2000" dirty="0"/>
              <a:t>The current offline process consumes a lot of time and resources. Customers have to travel to the store and wait in line. If the desired product is out of stock, they might leave disappointed, which results in a loss of potential sales. To solve these issues, an online system is necessary where customers can view, purchase, and receive products from the comfort of their home.</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5</a:t>
            </a:fld>
            <a:endParaRPr lang="en-US" altLang="zh-CN" dirty="0"/>
          </a:p>
        </p:txBody>
      </p:sp>
      <p:pic>
        <p:nvPicPr>
          <p:cNvPr id="8" name="Picture Placeholder 7">
            <a:extLst>
              <a:ext uri="{FF2B5EF4-FFF2-40B4-BE49-F238E27FC236}">
                <a16:creationId xmlns:a16="http://schemas.microsoft.com/office/drawing/2014/main" id="{2D9FB288-CEF4-91FE-0FE5-6656514A8518}"/>
              </a:ext>
            </a:extLst>
          </p:cNvPr>
          <p:cNvPicPr>
            <a:picLocks noGrp="1" noChangeAspect="1"/>
          </p:cNvPicPr>
          <p:nvPr>
            <p:ph type="pic" sz="quarter" idx="48"/>
          </p:nvPr>
        </p:nvPicPr>
        <p:blipFill>
          <a:blip r:embed="rId4"/>
          <a:srcRect l="20286" r="20286"/>
          <a:stretch>
            <a:fillRect/>
          </a:stretch>
        </p:blipFill>
        <p:spPr/>
      </p:pic>
    </p:spTree>
    <p:extLst>
      <p:ext uri="{BB962C8B-B14F-4D97-AF65-F5344CB8AC3E}">
        <p14:creationId xmlns:p14="http://schemas.microsoft.com/office/powerpoint/2010/main" val="415753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6165665" y="1107491"/>
            <a:ext cx="10515600" cy="1115434"/>
          </a:xfrm>
        </p:spPr>
        <p:txBody>
          <a:bodyPr/>
          <a:lstStyle/>
          <a:p>
            <a:r>
              <a:rPr lang="en-IN" dirty="0">
                <a:latin typeface="+mn-lt"/>
              </a:rPr>
              <a:t>Objective of New Project</a:t>
            </a:r>
            <a:endParaRPr lang="en-US" dirty="0">
              <a:latin typeface="+mn-lt"/>
            </a:endParaRP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7" name="TextBox 6">
            <a:extLst>
              <a:ext uri="{FF2B5EF4-FFF2-40B4-BE49-F238E27FC236}">
                <a16:creationId xmlns:a16="http://schemas.microsoft.com/office/drawing/2014/main" id="{FEAD72DC-A2C0-840F-8A26-44EDCF9655BF}"/>
              </a:ext>
            </a:extLst>
          </p:cNvPr>
          <p:cNvSpPr txBox="1"/>
          <p:nvPr/>
        </p:nvSpPr>
        <p:spPr>
          <a:xfrm>
            <a:off x="6488996" y="2413337"/>
            <a:ext cx="5398203" cy="2862322"/>
          </a:xfrm>
          <a:prstGeom prst="rect">
            <a:avLst/>
          </a:prstGeom>
          <a:noFill/>
        </p:spPr>
        <p:txBody>
          <a:bodyPr wrap="square">
            <a:spAutoFit/>
          </a:bodyPr>
          <a:lstStyle/>
          <a:p>
            <a:r>
              <a:rPr lang="en-US" sz="2000" dirty="0"/>
              <a:t>Customers can visit the website to explore beauty and skincare products. They can view product images, read detailed descriptions, filter by category, and place orders. The system allows product search, reviews, ratings, and the ability to cancel orders. Customers can also learn about skincare tips and routines. The admin manages product listings and order tracking.</a:t>
            </a:r>
          </a:p>
        </p:txBody>
      </p:sp>
      <p:pic>
        <p:nvPicPr>
          <p:cNvPr id="1026" name="Picture 2">
            <a:extLst>
              <a:ext uri="{FF2B5EF4-FFF2-40B4-BE49-F238E27FC236}">
                <a16:creationId xmlns:a16="http://schemas.microsoft.com/office/drawing/2014/main" id="{5253BAB3-C843-E82F-B321-636968C4AC8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12889" y="1377243"/>
            <a:ext cx="5590116" cy="399926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4BF73-A85D-7DF4-FD67-7E8A1CD027D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B7BD923-0C7E-369E-B594-3E519D07EEBE}"/>
              </a:ext>
            </a:extLst>
          </p:cNvPr>
          <p:cNvSpPr>
            <a:spLocks noGrp="1"/>
          </p:cNvSpPr>
          <p:nvPr>
            <p:ph type="title"/>
          </p:nvPr>
        </p:nvSpPr>
        <p:spPr>
          <a:xfrm>
            <a:off x="449970" y="1116333"/>
            <a:ext cx="9823998" cy="1325563"/>
          </a:xfrm>
        </p:spPr>
        <p:txBody>
          <a:bodyPr/>
          <a:lstStyle/>
          <a:p>
            <a:r>
              <a:rPr lang="en-IN" dirty="0"/>
              <a:t>Need for </a:t>
            </a:r>
            <a:r>
              <a:rPr lang="en-IN" dirty="0">
                <a:latin typeface="+mn-lt"/>
              </a:rPr>
              <a:t>New</a:t>
            </a:r>
            <a:r>
              <a:rPr lang="en-IN" dirty="0"/>
              <a:t> System</a:t>
            </a:r>
            <a:endParaRPr lang="en-US" dirty="0"/>
          </a:p>
        </p:txBody>
      </p:sp>
      <p:sp>
        <p:nvSpPr>
          <p:cNvPr id="29" name="Text Placeholder 28">
            <a:extLst>
              <a:ext uri="{FF2B5EF4-FFF2-40B4-BE49-F238E27FC236}">
                <a16:creationId xmlns:a16="http://schemas.microsoft.com/office/drawing/2014/main" id="{53C68DDB-8171-148D-5AB8-4FD512530FC9}"/>
              </a:ext>
            </a:extLst>
          </p:cNvPr>
          <p:cNvSpPr>
            <a:spLocks noGrp="1"/>
          </p:cNvSpPr>
          <p:nvPr>
            <p:ph type="body" sz="quarter" idx="28"/>
          </p:nvPr>
        </p:nvSpPr>
        <p:spPr>
          <a:xfrm>
            <a:off x="619026" y="2237120"/>
            <a:ext cx="4989293" cy="2761600"/>
          </a:xfrm>
        </p:spPr>
        <p:txBody>
          <a:bodyPr/>
          <a:lstStyle/>
          <a:p>
            <a:r>
              <a:rPr lang="en-US" sz="2000" dirty="0"/>
              <a:t>This website is for a single beauty and skincare brand/store located in Ahmedabad. It works online, so internet access and a browser are required. To purchase products, users must register and log in. The system supports secure online payments and provides tracking information.</a:t>
            </a:r>
          </a:p>
        </p:txBody>
      </p:sp>
      <p:pic>
        <p:nvPicPr>
          <p:cNvPr id="39" name="Picture Placeholder 31">
            <a:extLst>
              <a:ext uri="{FF2B5EF4-FFF2-40B4-BE49-F238E27FC236}">
                <a16:creationId xmlns:a16="http://schemas.microsoft.com/office/drawing/2014/main" id="{BA3B2134-D574-1548-358E-E2E80E8E433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37A04BC8-1CD7-222F-9C50-CE2BC8B318AE}"/>
              </a:ext>
            </a:extLst>
          </p:cNvPr>
          <p:cNvSpPr>
            <a:spLocks noGrp="1"/>
          </p:cNvSpPr>
          <p:nvPr>
            <p:ph type="sldNum" sz="quarter" idx="50"/>
          </p:nvPr>
        </p:nvSpPr>
        <p:spPr/>
        <p:txBody>
          <a:bodyPr/>
          <a:lstStyle/>
          <a:p>
            <a:fld id="{47FEACEE-25B4-4A2D-B147-27296E36371D}" type="slidenum">
              <a:rPr lang="en-US" altLang="zh-CN" smtClean="0"/>
              <a:pPr/>
              <a:t>7</a:t>
            </a:fld>
            <a:endParaRPr lang="en-US" altLang="zh-CN" dirty="0"/>
          </a:p>
        </p:txBody>
      </p:sp>
      <p:pic>
        <p:nvPicPr>
          <p:cNvPr id="10" name="Picture Placeholder 9">
            <a:extLst>
              <a:ext uri="{FF2B5EF4-FFF2-40B4-BE49-F238E27FC236}">
                <a16:creationId xmlns:a16="http://schemas.microsoft.com/office/drawing/2014/main" id="{BD15AE89-7634-2A99-6D5B-B5A7AAD6E930}"/>
              </a:ext>
            </a:extLst>
          </p:cNvPr>
          <p:cNvPicPr>
            <a:picLocks noGrp="1" noChangeAspect="1"/>
          </p:cNvPicPr>
          <p:nvPr>
            <p:ph type="pic" sz="quarter" idx="48"/>
          </p:nvPr>
        </p:nvPicPr>
        <p:blipFill>
          <a:blip r:embed="rId4">
            <a:duotone>
              <a:prstClr val="black"/>
              <a:schemeClr val="accent3">
                <a:tint val="45000"/>
                <a:satMod val="400000"/>
              </a:schemeClr>
            </a:duotone>
          </a:blip>
          <a:srcRect l="5099" r="5099"/>
          <a:stretch>
            <a:fillRect/>
          </a:stretch>
        </p:blipFill>
        <p:spPr/>
      </p:pic>
    </p:spTree>
    <p:extLst>
      <p:ext uri="{BB962C8B-B14F-4D97-AF65-F5344CB8AC3E}">
        <p14:creationId xmlns:p14="http://schemas.microsoft.com/office/powerpoint/2010/main" val="107369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8</a:t>
            </a:fld>
            <a:endParaRPr lang="en-US" altLang="zh-CN" noProof="0" dirty="0"/>
          </a:p>
        </p:txBody>
      </p:sp>
      <p:sp>
        <p:nvSpPr>
          <p:cNvPr id="2" name="TextBox 1">
            <a:extLst>
              <a:ext uri="{FF2B5EF4-FFF2-40B4-BE49-F238E27FC236}">
                <a16:creationId xmlns:a16="http://schemas.microsoft.com/office/drawing/2014/main" id="{F44C7A2A-6352-F6CE-A1CF-8FAE4286EBCA}"/>
              </a:ext>
            </a:extLst>
          </p:cNvPr>
          <p:cNvSpPr txBox="1"/>
          <p:nvPr/>
        </p:nvSpPr>
        <p:spPr>
          <a:xfrm>
            <a:off x="1501422" y="2598003"/>
            <a:ext cx="2381956" cy="830997"/>
          </a:xfrm>
          <a:prstGeom prst="rect">
            <a:avLst/>
          </a:prstGeom>
        </p:spPr>
        <p:txBody>
          <a:bodyPr wrap="square" rtlCol="0">
            <a:spAutoFit/>
          </a:bodyPr>
          <a:lstStyle/>
          <a:p>
            <a:pPr marL="0" indent="0" algn="ctr">
              <a:lnSpc>
                <a:spcPct val="100000"/>
              </a:lnSpc>
              <a:spcBef>
                <a:spcPts val="0"/>
              </a:spcBef>
              <a:buFontTx/>
              <a:buNone/>
            </a:pPr>
            <a:r>
              <a:rPr lang="en-US" sz="2400" b="1" dirty="0">
                <a:ea typeface="微软雅黑"/>
                <a:cs typeface="Posterama" panose="020B0504020200020000" pitchFamily="34" charset="0"/>
              </a:rPr>
              <a:t>Flow chart of new system</a:t>
            </a:r>
            <a:endParaRPr lang="en-IN" sz="2400" b="1" dirty="0">
              <a:ea typeface="微软雅黑"/>
              <a:cs typeface="Posterama" panose="020B0504020200020000" pitchFamily="34" charset="0"/>
            </a:endParaRPr>
          </a:p>
        </p:txBody>
      </p:sp>
      <p:pic>
        <p:nvPicPr>
          <p:cNvPr id="10" name="Picture 9" descr="A_flowchart_in_the_digital_image_illustrates_the_u.png"/>
          <p:cNvPicPr>
            <a:picLocks noChangeAspect="1"/>
          </p:cNvPicPr>
          <p:nvPr/>
        </p:nvPicPr>
        <p:blipFill>
          <a:blip r:embed="rId3"/>
          <a:stretch>
            <a:fillRect/>
          </a:stretch>
        </p:blipFill>
        <p:spPr>
          <a:xfrm>
            <a:off x="5204178" y="274955"/>
            <a:ext cx="6858000" cy="6217285"/>
          </a:xfrm>
          <a:prstGeom prst="rect">
            <a:avLst/>
          </a:prstGeom>
        </p:spPr>
      </p:pic>
    </p:spTree>
    <p:extLst>
      <p:ext uri="{BB962C8B-B14F-4D97-AF65-F5344CB8AC3E}">
        <p14:creationId xmlns:p14="http://schemas.microsoft.com/office/powerpoint/2010/main" val="3295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498E2-1360-3821-03C6-DD025B43F53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E8B7DE-3815-EFEC-112D-8B267DCE8094}"/>
              </a:ext>
            </a:extLst>
          </p:cNvPr>
          <p:cNvSpPr>
            <a:spLocks noGrp="1"/>
          </p:cNvSpPr>
          <p:nvPr>
            <p:ph type="sldNum" sz="quarter" idx="31"/>
          </p:nvPr>
        </p:nvSpPr>
        <p:spPr/>
        <p:txBody>
          <a:bodyPr/>
          <a:lstStyle/>
          <a:p>
            <a:fld id="{47FEACEE-25B4-4A2D-B147-27296E36371D}" type="slidenum">
              <a:rPr lang="en-US" altLang="zh-CN" noProof="0" smtClean="0"/>
              <a:pPr/>
              <a:t>9</a:t>
            </a:fld>
            <a:endParaRPr lang="en-US" altLang="zh-CN" noProof="0" dirty="0"/>
          </a:p>
        </p:txBody>
      </p:sp>
      <p:sp>
        <p:nvSpPr>
          <p:cNvPr id="2" name="TextBox 1">
            <a:extLst>
              <a:ext uri="{FF2B5EF4-FFF2-40B4-BE49-F238E27FC236}">
                <a16:creationId xmlns:a16="http://schemas.microsoft.com/office/drawing/2014/main" id="{40317F6F-BD90-EBE4-F7E7-84DAD897005C}"/>
              </a:ext>
            </a:extLst>
          </p:cNvPr>
          <p:cNvSpPr txBox="1"/>
          <p:nvPr/>
        </p:nvSpPr>
        <p:spPr>
          <a:xfrm>
            <a:off x="1501422" y="2598003"/>
            <a:ext cx="2381956" cy="830997"/>
          </a:xfrm>
          <a:prstGeom prst="rect">
            <a:avLst/>
          </a:prstGeom>
        </p:spPr>
        <p:txBody>
          <a:bodyPr wrap="square" rtlCol="0">
            <a:spAutoFit/>
          </a:bodyPr>
          <a:lstStyle/>
          <a:p>
            <a:pPr marL="0" indent="0" algn="ctr">
              <a:lnSpc>
                <a:spcPct val="100000"/>
              </a:lnSpc>
              <a:spcBef>
                <a:spcPts val="0"/>
              </a:spcBef>
              <a:buFontTx/>
              <a:buNone/>
            </a:pPr>
            <a:r>
              <a:rPr lang="en-US" sz="2400" b="1" dirty="0">
                <a:ea typeface="微软雅黑"/>
                <a:cs typeface="Posterama" panose="020B0504020200020000" pitchFamily="34" charset="0"/>
              </a:rPr>
              <a:t>Use case Diagram</a:t>
            </a:r>
            <a:endParaRPr lang="en-IN" sz="2400" b="1" dirty="0">
              <a:ea typeface="微软雅黑"/>
              <a:cs typeface="Posterama" panose="020B0504020200020000" pitchFamily="34" charset="0"/>
            </a:endParaRPr>
          </a:p>
        </p:txBody>
      </p:sp>
      <p:pic>
        <p:nvPicPr>
          <p:cNvPr id="3" name="Picture 2" descr="A_use_case_diagram_in_the_image_illustrates_the_in.png"/>
          <p:cNvPicPr>
            <a:picLocks noChangeAspect="1"/>
          </p:cNvPicPr>
          <p:nvPr/>
        </p:nvPicPr>
        <p:blipFill>
          <a:blip r:embed="rId3"/>
          <a:stretch>
            <a:fillRect/>
          </a:stretch>
        </p:blipFill>
        <p:spPr>
          <a:xfrm>
            <a:off x="5475481" y="543560"/>
            <a:ext cx="6177280" cy="5770880"/>
          </a:xfrm>
          <a:prstGeom prst="rect">
            <a:avLst/>
          </a:prstGeom>
        </p:spPr>
      </p:pic>
    </p:spTree>
    <p:extLst>
      <p:ext uri="{BB962C8B-B14F-4D97-AF65-F5344CB8AC3E}">
        <p14:creationId xmlns:p14="http://schemas.microsoft.com/office/powerpoint/2010/main" val="22142041"/>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103</TotalTime>
  <Words>530</Words>
  <Application>Microsoft Office PowerPoint</Application>
  <PresentationFormat>Widescreen</PresentationFormat>
  <Paragraphs>67</Paragraphs>
  <Slides>14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等线</vt:lpstr>
      <vt:lpstr>微软雅黑</vt:lpstr>
      <vt:lpstr>Abadi</vt:lpstr>
      <vt:lpstr>Arial</vt:lpstr>
      <vt:lpstr>Calibri</vt:lpstr>
      <vt:lpstr>Posterama</vt:lpstr>
      <vt:lpstr>Posterama Text Black</vt:lpstr>
      <vt:lpstr>Posterama Text SemiBold</vt:lpstr>
      <vt:lpstr>Custom​​</vt:lpstr>
      <vt:lpstr>Online Beauty and Skincare Shop</vt:lpstr>
      <vt:lpstr>Agenda</vt:lpstr>
      <vt:lpstr>Introduction</vt:lpstr>
      <vt:lpstr>Currently, beauty and skincare products are mostly purchased offline. Customers have to visit a physical store, browse the available products, consult with staff, and then make a purchase. The availability of products depends on store timing, and sometimes staff are not available to assist, which can cause inconvenience and delays.</vt:lpstr>
      <vt:lpstr>Need for New System</vt:lpstr>
      <vt:lpstr>Objective of New Project</vt:lpstr>
      <vt:lpstr>Need for New System</vt:lpstr>
      <vt:lpstr>PowerPoint Presentation</vt:lpstr>
      <vt:lpstr>PowerPoint Presentation</vt:lpstr>
      <vt:lpstr>PowerPoint Presentation</vt:lpstr>
      <vt:lpstr>PowerPoint Presentation</vt:lpstr>
      <vt:lpstr>PowerPoint Presentation</vt:lpstr>
      <vt:lpstr>Data Dictionary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snehasolanki1604@outlook.com</dc:creator>
  <cp:lastModifiedBy>snehasolanki1604@outlook.com</cp:lastModifiedBy>
  <cp:revision>2</cp:revision>
  <dcterms:created xsi:type="dcterms:W3CDTF">2025-04-08T12:40:43Z</dcterms:created>
  <dcterms:modified xsi:type="dcterms:W3CDTF">2025-04-08T14:24:22Z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